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4630400" cy="8229600"/>
  <p:notesSz cx="8229600" cy="14630400"/>
  <p:embeddedFontLst>
    <p:embeddedFont>
      <p:font typeface="Host Grotesk Medium"/>
      <p:regular r:id="rId27"/>
    </p:embeddedFont>
    <p:embeddedFont>
      <p:font typeface="Host Grotesk Medium"/>
      <p:regular r:id="rId28"/>
    </p:embeddedFont>
    <p:embeddedFont>
      <p:font typeface="Host Grotesk Medium"/>
      <p:regular r:id="rId29"/>
    </p:embeddedFont>
    <p:embeddedFont>
      <p:font typeface="Host Grotesk Medium"/>
      <p:regular r:id="rId30"/>
    </p:embeddedFont>
    <p:embeddedFont>
      <p:font typeface="Roboto"/>
      <p:regular r:id="rId31"/>
    </p:embeddedFont>
    <p:embeddedFont>
      <p:font typeface="Roboto"/>
      <p:regular r:id="rId32"/>
    </p:embeddedFont>
    <p:embeddedFont>
      <p:font typeface="Roboto"/>
      <p:regular r:id="rId33"/>
    </p:embeddedFont>
    <p:embeddedFont>
      <p:font typeface="Roboto"/>
      <p:regular r:id="rId3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Relationship Id="rId33" Type="http://schemas.openxmlformats.org/officeDocument/2006/relationships/font" Target="fonts/font7.fntdata"/><Relationship Id="rId3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18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slideLayout" Target="../slideLayouts/slideLayout21.xml"/><Relationship Id="rId6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26519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 Multi-faceted Statistical Analysis for Logit-based Pronunciation Assessment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784408"/>
            <a:ext cx="755642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Chieh-Ren Liao, Berlin Chen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5305306"/>
            <a:ext cx="755642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國立台灣師範大學 (National Taiwan Normal University)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7598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方法四:時序穩定性特徵 — 自相關分析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107049"/>
            <a:ext cx="353508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將 Logit 視為連續動態過程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280190" y="2776776"/>
            <a:ext cx="7556421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傳統方法將 logit 序列視為獨立樣本的集合,完全忽略了時間順序性。然而,發音本質上是一個連續的動態過程,相鄰時刻的 logit 值之間存在內在關聯。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280190" y="3595330"/>
            <a:ext cx="3679031" cy="2479000"/>
          </a:xfrm>
          <a:prstGeom prst="roundRect">
            <a:avLst>
              <a:gd name="adj" fmla="val 3363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01408" y="3816548"/>
            <a:ext cx="3236595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自相關係數 (Lag-1 Autocorrelation)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501408" y="4555927"/>
            <a:ext cx="3236595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計算 logit 序列在連續時刻之間的線性相關性,量化時間序列的連續性特徵。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10157579" y="3595330"/>
            <a:ext cx="3679031" cy="2479000"/>
          </a:xfrm>
          <a:prstGeom prst="roundRect">
            <a:avLst>
              <a:gd name="adj" fmla="val 3363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78797" y="38165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物理意義解讀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0378797" y="4245769"/>
            <a:ext cx="323659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highlight>
                  <a:srgbClr val="95CCDA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高正相關係數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logit 序列呈現平滑穩定的變化,反映清晰、穩定的發音過程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378797" y="4960144"/>
            <a:ext cx="3236595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highlight>
                  <a:srgbClr val="C3643D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接近零或負值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logit 序列出現劇烈不規則波動,暗示發音不穩定或存在明顯錯誤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280190" y="6272689"/>
            <a:ext cx="7556421" cy="1169313"/>
          </a:xfrm>
          <a:prstGeom prst="roundRect">
            <a:avLst>
              <a:gd name="adj" fmla="val 7129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01408" y="649390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獨特價值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501408" y="6923127"/>
            <a:ext cx="711398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自相關分析是唯一明確考慮時間順序性的特徵,彌補了其他統計方法的重要盲點。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3083"/>
            <a:ext cx="778585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方法五:峰值穩健性特徵 — 極值理論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19174"/>
            <a:ext cx="392370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GOP_MaxLogit 的脆弱性問題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489603"/>
            <a:ext cx="4926568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傳統的最大 logit 方法僅依賴單一最大值,極易受到偶然雜訊尖峰的干擾。一個短暫的雜訊脈衝就可能導致評估結果的嚴重偏差,降低系統的可靠性。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561165"/>
            <a:ext cx="4926568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在實際應用中,這種對離群值的敏感性是一個亟需解決的問題。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212086" y="2919174"/>
            <a:ext cx="356330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Top-k 平均法的穩健性提升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6212086" y="3489603"/>
            <a:ext cx="763202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核心思想: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選取 logit 序列中最大的 k 個值(例如 k=3),計算其平均值作為峰值信心的估計。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212086" y="4263509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三大優勢: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6212086" y="4739759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1"/>
            </a:pPr>
            <a:r>
              <a:rPr lang="en-US" sz="1550" b="1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穩健性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有效平滑單一離群值的影響,提供更可靠的峰值估計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6212086" y="5106829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sz="1550" b="1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保留性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仍然聚焦於序列的高值區域,保留峰值資訊的核心特徵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6212086" y="5473898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3"/>
            </a:pPr>
            <a:r>
              <a:rPr lang="en-US" sz="1550" b="1" dirty="0">
                <a:solidFill>
                  <a:srgbClr val="64B8C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適應性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透過調整 k 值,可靈活適應不同長度的音素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6212086" y="5950148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這種基於極值理論的方法在保持判別力的同時,顯著提升了指標的魯棒性。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0354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實驗設計與評估方法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2621280"/>
            <a:ext cx="3679031" cy="2150864"/>
          </a:xfrm>
          <a:prstGeom prst="roundRect">
            <a:avLst>
              <a:gd name="adj" fmla="val 387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9768" y="2827258"/>
            <a:ext cx="287143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資料集:SpeechOcean762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9768" y="3256478"/>
            <a:ext cx="3267075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使用公開的第二語言英語語音資料庫,包含非母語者的發音樣本。資料集提供標準音素標註與實際發音的對應關係,為發音評估研究提供可靠的基準。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671179" y="2621280"/>
            <a:ext cx="3679031" cy="2150864"/>
          </a:xfrm>
          <a:prstGeom prst="roundRect">
            <a:avLst>
              <a:gd name="adj" fmla="val 387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77157" y="282725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兩階段實驗策略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877157" y="3256478"/>
            <a:ext cx="326707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初步實驗: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2,500 筆樣本(訓練集),快速驗證各指標的基本效能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877157" y="3970853"/>
            <a:ext cx="326707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完整實驗: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5,000 筆樣本(完整資料集),系統評估所有提出方法的穩定表現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93790" y="4970502"/>
            <a:ext cx="7556421" cy="1555552"/>
          </a:xfrm>
          <a:prstGeom prst="roundRect">
            <a:avLst>
              <a:gd name="adj" fmla="val 535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99768" y="51764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評估指標體系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999768" y="5605701"/>
            <a:ext cx="714446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主要指標: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highlight>
                  <a:srgbClr val="95CCDA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馬修斯相關係數 (MCC)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有效處理類別不平衡問題,提供綜合評估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999768" y="6022419"/>
            <a:ext cx="714446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輔助指標: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Accuracy, Precision, Recall, F1-Score - 從多角度驗證模型性能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5655" y="327065"/>
            <a:ext cx="4228862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實驗結果:數據規模的決定性影響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75655" y="746165"/>
            <a:ext cx="2715339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關鍵發現:指標排名的驚人反轉效應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655" y="1147405"/>
            <a:ext cx="13679091" cy="730341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382703" y="8450818"/>
            <a:ext cx="118824" cy="118824"/>
          </a:xfrm>
          <a:prstGeom prst="roundRect">
            <a:avLst>
              <a:gd name="adj" fmla="val 15391"/>
            </a:avLst>
          </a:prstGeom>
          <a:solidFill>
            <a:srgbClr val="143139"/>
          </a:solidFill>
          <a:ln/>
        </p:spPr>
      </p:sp>
      <p:sp>
        <p:nvSpPr>
          <p:cNvPr id="6" name="Text 3"/>
          <p:cNvSpPr/>
          <p:nvPr/>
        </p:nvSpPr>
        <p:spPr>
          <a:xfrm>
            <a:off x="6562487" y="8450818"/>
            <a:ext cx="676513" cy="118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2,500 筆樣本</a:t>
            </a:r>
            <a:endParaRPr lang="en-US" sz="900" dirty="0"/>
          </a:p>
        </p:txBody>
      </p:sp>
      <p:sp>
        <p:nvSpPr>
          <p:cNvPr id="7" name="Shape 4"/>
          <p:cNvSpPr/>
          <p:nvPr/>
        </p:nvSpPr>
        <p:spPr>
          <a:xfrm>
            <a:off x="7391400" y="8450818"/>
            <a:ext cx="118824" cy="118824"/>
          </a:xfrm>
          <a:prstGeom prst="roundRect">
            <a:avLst>
              <a:gd name="adj" fmla="val 15391"/>
            </a:avLst>
          </a:prstGeom>
          <a:solidFill>
            <a:srgbClr val="296675"/>
          </a:solidFill>
          <a:ln/>
        </p:spPr>
      </p:sp>
      <p:sp>
        <p:nvSpPr>
          <p:cNvPr id="8" name="Text 5"/>
          <p:cNvSpPr/>
          <p:nvPr/>
        </p:nvSpPr>
        <p:spPr>
          <a:xfrm>
            <a:off x="7571184" y="8450818"/>
            <a:ext cx="676513" cy="118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5,000 筆樣本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654010" y="9119711"/>
            <a:ext cx="1486614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數據量改變了遊戲規則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654010" y="9483923"/>
            <a:ext cx="13500735" cy="178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在小數據集(2,500筆)中,</a:t>
            </a:r>
            <a:pPr algn="l" indent="0" marL="0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形狀特徵(峰度)</a:t>
            </a:r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以 MCC 0.0819 領先。但當數據量倍增至5,000筆時,</a:t>
            </a:r>
            <a:pPr algn="l" indent="0" marL="0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區分度與峰值信心指標</a:t>
            </a:r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發生戲劇性逆轉,躍升至 MCC 0.37 以上,成為絕對最強指標。這種反轉效應揭示了數據規模對特徵選擇的決定性影響。</a:t>
            </a:r>
            <a:endParaRPr lang="en-US" sz="900" dirty="0"/>
          </a:p>
        </p:txBody>
      </p:sp>
      <p:sp>
        <p:nvSpPr>
          <p:cNvPr id="11" name="Shape 8"/>
          <p:cNvSpPr/>
          <p:nvPr/>
        </p:nvSpPr>
        <p:spPr>
          <a:xfrm>
            <a:off x="475655" y="8941356"/>
            <a:ext cx="15240" cy="854631"/>
          </a:xfrm>
          <a:prstGeom prst="rect">
            <a:avLst/>
          </a:prstGeom>
          <a:solidFill>
            <a:srgbClr val="95CCDA"/>
          </a:solidFill>
          <a:ln/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75191"/>
            <a:ext cx="705707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完整實驗結果:第一梯隊指標分析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592104"/>
            <a:ext cx="1304282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基於 5,000 筆完整資料集的系統性評估,我們識別出表現最優異的指標群組,並深入分析其成功的內在邏輯。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212181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0.3702</a:t>
            </a:r>
            <a:endParaRPr lang="en-US" sz="5150" dirty="0"/>
          </a:p>
        </p:txBody>
      </p:sp>
      <p:sp>
        <p:nvSpPr>
          <p:cNvPr id="5" name="Text 3"/>
          <p:cNvSpPr/>
          <p:nvPr/>
        </p:nvSpPr>
        <p:spPr>
          <a:xfrm>
            <a:off x="1090613" y="311515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Mean Logit Margin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3544372"/>
            <a:ext cx="3074670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基線方法,量化區分度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116467" y="2212181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0.3695</a:t>
            </a:r>
            <a:endParaRPr lang="en-US" sz="5150" dirty="0"/>
          </a:p>
        </p:txBody>
      </p:sp>
      <p:sp>
        <p:nvSpPr>
          <p:cNvPr id="8" name="Text 6"/>
          <p:cNvSpPr/>
          <p:nvPr/>
        </p:nvSpPr>
        <p:spPr>
          <a:xfrm>
            <a:off x="4413290" y="311515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EVT_k3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4116467" y="3544372"/>
            <a:ext cx="3074670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本研究提出,穩健峰值估計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439144" y="2212181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0.3685</a:t>
            </a:r>
            <a:endParaRPr lang="en-US" sz="5150" dirty="0"/>
          </a:p>
        </p:txBody>
      </p:sp>
      <p:sp>
        <p:nvSpPr>
          <p:cNvPr id="11" name="Text 9"/>
          <p:cNvSpPr/>
          <p:nvPr/>
        </p:nvSpPr>
        <p:spPr>
          <a:xfrm>
            <a:off x="7735967" y="311515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KL to OneHot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439144" y="3544372"/>
            <a:ext cx="3074670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本研究提出,偏離度量化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0761821" y="2212181"/>
            <a:ext cx="30747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0.3633</a:t>
            </a:r>
            <a:endParaRPr lang="en-US" sz="5150" dirty="0"/>
          </a:p>
        </p:txBody>
      </p:sp>
      <p:sp>
        <p:nvSpPr>
          <p:cNvPr id="14" name="Text 12"/>
          <p:cNvSpPr/>
          <p:nvPr/>
        </p:nvSpPr>
        <p:spPr>
          <a:xfrm>
            <a:off x="11058763" y="311515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Entropy Mean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10761821" y="3544372"/>
            <a:ext cx="307478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本研究提出,不確定性量化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93790" y="4139684"/>
            <a:ext cx="327290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成功策略的兩大核心類別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793790" y="5007769"/>
            <a:ext cx="278368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類別一:區分度與信心強度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93790" y="5516285"/>
            <a:ext cx="6279356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Mean Logit Margin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直接衡量模型對目標音素與競爭音素的區分能力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93790" y="6181011"/>
            <a:ext cx="62793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EVT_k3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穩健地評估模型對目標音素的最高信心水準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93790" y="6657261"/>
            <a:ext cx="62793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這類指標關注模型判斷的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highlight>
                  <a:srgbClr val="95CCDA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清晰度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與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highlight>
                  <a:srgbClr val="95CCDA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確定性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。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564874" y="5007769"/>
            <a:ext cx="253567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類別二:模型整體確定性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564874" y="5516285"/>
            <a:ext cx="62793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KL Divergence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量化實際分佈與理想 one-hot 分佈的差距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564874" y="5883354"/>
            <a:ext cx="62793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Entropy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評估機率分佈的分散程度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7564874" y="6359604"/>
            <a:ext cx="62793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這類指標從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FFFFFF"/>
                </a:solidFill>
                <a:highlight>
                  <a:srgbClr val="C3643D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資訊理論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角度評估模型預測的整體質量。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793790" y="7356753"/>
            <a:ext cx="1304282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建設性結論: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多種方法從不同側面捕捉「模型判斷確定性」這一核心概念,為特徵融合建模奠定了理論基礎。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215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研究貢獻與未來展望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089071"/>
            <a:ext cx="13042821" cy="1872972"/>
          </a:xfrm>
          <a:prstGeom prst="roundRect">
            <a:avLst>
              <a:gd name="adj" fmla="val 445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096691"/>
            <a:ext cx="13027581" cy="1857732"/>
          </a:xfrm>
          <a:prstGeom prst="roundRect">
            <a:avLst>
              <a:gd name="adj" fmla="val 4487"/>
            </a:avLst>
          </a:prstGeom>
          <a:solidFill>
            <a:srgbClr val="D9EDF2"/>
          </a:solidFill>
          <a:ln/>
        </p:spPr>
      </p:sp>
      <p:sp>
        <p:nvSpPr>
          <p:cNvPr id="5" name="Text 3"/>
          <p:cNvSpPr/>
          <p:nvPr/>
        </p:nvSpPr>
        <p:spPr>
          <a:xfrm>
            <a:off x="999768" y="229504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主要貢獻總結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9768" y="2724269"/>
            <a:ext cx="1263086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1"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維度擴展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系統性地將 logit-based GOP 從單一統計量擴展至五大類別多維特徵空間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99768" y="3091339"/>
            <a:ext cx="1263086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數據規模洞察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首次揭示並量化數據規模對指標選擇的關鍵影響,為實務應用提供重要參考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99768" y="3458408"/>
            <a:ext cx="1263086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3"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融合基礎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提供「根據條件進行多指標融合」的實證基礎,為下一代評估系統鋪路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42596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未來研究的三大方向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93790" y="492942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5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5243751"/>
            <a:ext cx="4215289" cy="2286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93790" y="538865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特徵融合建模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793790" y="5817870"/>
            <a:ext cx="4215289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整合頂尖指標(margin, evt_k3, KL散度, entropy),使用機器學習分類器(如邏輯迴歸、GBDT、神經網路)構建多維綜合評估模型,預期顯著超越單一特徵的性能上限。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5207437" y="492942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55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437" y="5263634"/>
            <a:ext cx="4215408" cy="22860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5207437" y="538865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臨界點探索</a:t>
            </a:r>
            <a:endParaRPr lang="en-US" sz="1950" dirty="0"/>
          </a:p>
        </p:txBody>
      </p:sp>
      <p:sp>
        <p:nvSpPr>
          <p:cNvPr id="17" name="Text 13"/>
          <p:cNvSpPr/>
          <p:nvPr/>
        </p:nvSpPr>
        <p:spPr>
          <a:xfrm>
            <a:off x="5207437" y="5817870"/>
            <a:ext cx="4215408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系統研究數據規模與指標性能的非線性關係,精確定位不同指標性能交叉的臨界樣本量,為實際系統提供自適應指標選擇策略。</a:t>
            </a:r>
            <a:endParaRPr lang="en-US" sz="1550" dirty="0"/>
          </a:p>
        </p:txBody>
      </p:sp>
      <p:sp>
        <p:nvSpPr>
          <p:cNvPr id="18" name="Text 14"/>
          <p:cNvSpPr/>
          <p:nvPr/>
        </p:nvSpPr>
        <p:spPr>
          <a:xfrm>
            <a:off x="9621203" y="492942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550" dirty="0"/>
          </a:p>
        </p:txBody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03" y="5263634"/>
            <a:ext cx="4215289" cy="22860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621203" y="538865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泛化性驗證</a:t>
            </a:r>
            <a:endParaRPr lang="en-US" sz="1950" dirty="0"/>
          </a:p>
        </p:txBody>
      </p:sp>
      <p:sp>
        <p:nvSpPr>
          <p:cNvPr id="21" name="Text 16"/>
          <p:cNvSpPr/>
          <p:nvPr/>
        </p:nvSpPr>
        <p:spPr>
          <a:xfrm>
            <a:off x="9621203" y="5817870"/>
            <a:ext cx="4215289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在更廣泛的場景中驗證方法的普適性:跨聲學模型(Whisper, HuBERT)、跨語言(中文、日文等聲調語言)、跨任務(聲調評估、韻律評估)。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3747"/>
            <a:ext cx="866751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Q1: 為什麼數據量會導致指標排名反轉?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519839"/>
            <a:ext cx="333422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小數據集情境 (2,500 筆)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090267"/>
            <a:ext cx="62793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核心問題: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訊號被雜訊淹沒,絕對數值不可靠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566517"/>
            <a:ext cx="6279356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highlight>
                  <a:srgbClr val="95CCDA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形狀特徵更穩健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峰度與偏度描述分佈的整體結構,對雜訊有更強的抵抗力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231243"/>
            <a:ext cx="6279356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highlight>
                  <a:srgbClr val="95CCDA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異常形狀即信號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不正常的分佈形狀本身就暗示發音錯誤,無需依賴精確的數值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895969"/>
            <a:ext cx="6279356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模型判斷的一致性尚未建立,logit 的絕對值與相對差距容易受單一樣本影響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2519839"/>
            <a:ext cx="333422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大數據集情境 (5,000 筆)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564874" y="3090267"/>
            <a:ext cx="62793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核心轉變: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統計量穩定,直接判別資訊浮現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3566517"/>
            <a:ext cx="6279356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highlight>
                  <a:srgbClr val="C3643D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絕對值變可靠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充足樣本使得 logit 的區分度(margin)與峰值強度成為穩定可信的特徵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4231243"/>
            <a:ext cx="6279356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highlight>
                  <a:srgbClr val="C3643D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門檻建立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足夠數據支撐建立可靠的分類門檻,直接特徵的判別力得以充分發揮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4895969"/>
            <a:ext cx="62793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模型的預測一致性提升,雜訊影響相對減弱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091446" y="6007179"/>
            <a:ext cx="12745164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本質洞察: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數據規模從根本上改變了「什麼是可靠信號」。小數據下,間接的結構性特徵(形狀)更穩健;大數據下,直接的判別性特徵(區分度、峰值)更有效。這種動態變化為自適應指標選擇提供了理論依據。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793790" y="5783937"/>
            <a:ext cx="22860" cy="1041797"/>
          </a:xfrm>
          <a:prstGeom prst="rect">
            <a:avLst/>
          </a:prstGeom>
          <a:solidFill>
            <a:srgbClr val="95CCDA"/>
          </a:solidFill>
          <a:ln/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963" y="577810"/>
            <a:ext cx="5968008" cy="515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Q2: 這些方法的計算複雜度如何?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59963" y="1159431"/>
            <a:ext cx="4261485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計算成本分析:大部分方法適合實時系統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1794748" y="2788682"/>
            <a:ext cx="2029539" cy="412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100%</a:t>
            </a:r>
            <a:endParaRPr lang="en-US" sz="3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1982" y="1757363"/>
            <a:ext cx="2475190" cy="24751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78317" y="4438650"/>
            <a:ext cx="2062639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低複雜度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9963" y="4795361"/>
            <a:ext cx="4299347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實時可用,無延遲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300311" y="2788682"/>
            <a:ext cx="2029539" cy="412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80%</a:t>
            </a:r>
            <a:endParaRPr lang="en-US" sz="32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545" y="1757363"/>
            <a:ext cx="2475190" cy="247519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283881" y="4438650"/>
            <a:ext cx="2062639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中等複雜度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5165527" y="4795361"/>
            <a:ext cx="4299347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略有延遲,可接受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10805874" y="2788682"/>
            <a:ext cx="2029539" cy="412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20%</a:t>
            </a:r>
            <a:endParaRPr lang="en-US" sz="32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108" y="1757363"/>
            <a:ext cx="2475190" cy="247519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789444" y="4438650"/>
            <a:ext cx="2062639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較高複雜度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9671090" y="4795361"/>
            <a:ext cx="4299347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需優化或預訓練</a:t>
            </a:r>
            <a:endParaRPr lang="en-US" sz="1250" dirty="0"/>
          </a:p>
        </p:txBody>
      </p:sp>
      <p:sp>
        <p:nvSpPr>
          <p:cNvPr id="16" name="Text 11"/>
          <p:cNvSpPr/>
          <p:nvPr/>
        </p:nvSpPr>
        <p:spPr>
          <a:xfrm>
            <a:off x="659963" y="5393412"/>
            <a:ext cx="2062639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低複雜度方法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659963" y="5816084"/>
            <a:ext cx="4122777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偏度、峰度</a:t>
            </a:r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O(T),單次遍歷序列</a:t>
            </a:r>
            <a:endParaRPr lang="en-US" sz="1250" dirty="0"/>
          </a:p>
        </p:txBody>
      </p:sp>
      <p:sp>
        <p:nvSpPr>
          <p:cNvPr id="18" name="Text 13"/>
          <p:cNvSpPr/>
          <p:nvPr/>
        </p:nvSpPr>
        <p:spPr>
          <a:xfrm>
            <a:off x="659963" y="6121360"/>
            <a:ext cx="4122777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Top-k 平均</a:t>
            </a:r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O(T log k),快速排序</a:t>
            </a:r>
            <a:endParaRPr lang="en-US" sz="1250" dirty="0"/>
          </a:p>
        </p:txBody>
      </p:sp>
      <p:sp>
        <p:nvSpPr>
          <p:cNvPr id="19" name="Text 14"/>
          <p:cNvSpPr/>
          <p:nvPr/>
        </p:nvSpPr>
        <p:spPr>
          <a:xfrm>
            <a:off x="659963" y="6426637"/>
            <a:ext cx="4122777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夏農熵</a:t>
            </a:r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O(T × P),T為時長,P為音素數</a:t>
            </a:r>
            <a:endParaRPr lang="en-US" sz="1250" dirty="0"/>
          </a:p>
        </p:txBody>
      </p:sp>
      <p:sp>
        <p:nvSpPr>
          <p:cNvPr id="20" name="Text 15"/>
          <p:cNvSpPr/>
          <p:nvPr/>
        </p:nvSpPr>
        <p:spPr>
          <a:xfrm>
            <a:off x="659963" y="6822638"/>
            <a:ext cx="4122777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這些方法計算極快,完全適合實時互動式 CAPT 系統。</a:t>
            </a:r>
            <a:endParaRPr lang="en-US" sz="1250" dirty="0"/>
          </a:p>
        </p:txBody>
      </p:sp>
      <p:sp>
        <p:nvSpPr>
          <p:cNvPr id="21" name="Text 16"/>
          <p:cNvSpPr/>
          <p:nvPr/>
        </p:nvSpPr>
        <p:spPr>
          <a:xfrm>
            <a:off x="5192792" y="5393412"/>
            <a:ext cx="2062639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中等複雜度方法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5192792" y="5816084"/>
            <a:ext cx="4122777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自相關</a:t>
            </a:r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O(T),線性複雜度</a:t>
            </a:r>
            <a:endParaRPr lang="en-US" sz="1250" dirty="0"/>
          </a:p>
        </p:txBody>
      </p:sp>
      <p:sp>
        <p:nvSpPr>
          <p:cNvPr id="23" name="Text 18"/>
          <p:cNvSpPr/>
          <p:nvPr/>
        </p:nvSpPr>
        <p:spPr>
          <a:xfrm>
            <a:off x="5192792" y="6121360"/>
            <a:ext cx="4122777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KL 散度</a:t>
            </a:r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O(T × P),與熵相同量級</a:t>
            </a:r>
            <a:endParaRPr lang="en-US" sz="1250" dirty="0"/>
          </a:p>
        </p:txBody>
      </p:sp>
      <p:sp>
        <p:nvSpPr>
          <p:cNvPr id="24" name="Text 19"/>
          <p:cNvSpPr/>
          <p:nvPr/>
        </p:nvSpPr>
        <p:spPr>
          <a:xfrm>
            <a:off x="5192792" y="6517362"/>
            <a:ext cx="4122777" cy="495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雖然略高於最簡單方法,但在現代硬體上仍可實現近實時處理,不會造成明顯延遲。</a:t>
            </a:r>
            <a:endParaRPr lang="en-US" sz="1250" dirty="0"/>
          </a:p>
        </p:txBody>
      </p:sp>
      <p:sp>
        <p:nvSpPr>
          <p:cNvPr id="25" name="Text 20"/>
          <p:cNvSpPr/>
          <p:nvPr/>
        </p:nvSpPr>
        <p:spPr>
          <a:xfrm>
            <a:off x="9725620" y="5393412"/>
            <a:ext cx="2062639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較高複雜度方法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9725620" y="5816084"/>
            <a:ext cx="4259937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GMM 擬合</a:t>
            </a:r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O(T × K × I),K為分量數,I為迭代次數</a:t>
            </a:r>
            <a:endParaRPr lang="en-US" sz="1250" dirty="0"/>
          </a:p>
        </p:txBody>
      </p:sp>
      <p:sp>
        <p:nvSpPr>
          <p:cNvPr id="27" name="Text 22"/>
          <p:cNvSpPr/>
          <p:nvPr/>
        </p:nvSpPr>
        <p:spPr>
          <a:xfrm>
            <a:off x="9725620" y="6212086"/>
            <a:ext cx="4259937" cy="495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可採用離線預訓練策略,或使用快速近似算法(如 K-means++ 初始化)降低計算量。對於非實時評估場景完全可行。</a:t>
            </a:r>
            <a:endParaRPr lang="en-US" sz="1250" dirty="0"/>
          </a:p>
        </p:txBody>
      </p:sp>
      <p:sp>
        <p:nvSpPr>
          <p:cNvPr id="28" name="Text 23"/>
          <p:cNvSpPr/>
          <p:nvPr/>
        </p:nvSpPr>
        <p:spPr>
          <a:xfrm>
            <a:off x="659963" y="7404259"/>
            <a:ext cx="13310473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實務建議:</a:t>
            </a:r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根據應用場景靈活組合指標。實時反饋系統優先使用低複雜度方法;詳細評估報告可納入所有指標。</a:t>
            </a:r>
            <a:endParaRPr lang="en-US" sz="12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48402"/>
            <a:ext cx="668297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Q3: 為何不直接融合所有特徵?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503432" y="1466136"/>
            <a:ext cx="22860" cy="6215062"/>
          </a:xfrm>
          <a:prstGeom prst="roundRect">
            <a:avLst>
              <a:gd name="adj" fmla="val 364651"/>
            </a:avLst>
          </a:prstGeom>
          <a:solidFill>
            <a:srgbClr val="BFD3D8"/>
          </a:solidFill>
          <a:ln/>
        </p:spPr>
      </p:sp>
      <p:sp>
        <p:nvSpPr>
          <p:cNvPr id="5" name="Shape 2"/>
          <p:cNvSpPr/>
          <p:nvPr/>
        </p:nvSpPr>
        <p:spPr>
          <a:xfrm>
            <a:off x="6703814" y="1677948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FD3D8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1466136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54604" y="150334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495818" y="1534358"/>
            <a:ext cx="327969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本研究的定位:探索性基礎研究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495818" y="1963579"/>
            <a:ext cx="6340793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這是一項系統性的特徵工程研究,目標是</a:t>
            </a:r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全面評估各指標的個別效能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,而非立即構建最終的融合模型。唯有深入理解每個特徵的獨立貢獻,才能為後續融合提供堅實的理論基礎。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703814" y="3465195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FD3D8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3253383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54604" y="3290590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495818" y="332160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單特徵評估的科學價值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495818" y="3750826"/>
            <a:ext cx="634079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理解獨特貢獻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識別哪些特徵真正有效,哪些是冗餘的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7495818" y="4167545"/>
            <a:ext cx="634079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避免過擬合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盲目融合高維特徵極易在小數據集上過擬合,單特徵評估能揭示真實的泛化能力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495818" y="4881920"/>
            <a:ext cx="634079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提供理論依據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為特徵選擇與組合策略提供量化證據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703814" y="5788223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FD3D8"/>
          </a:solidFill>
          <a:ln/>
        </p:spPr>
      </p:sp>
      <p:sp>
        <p:nvSpPr>
          <p:cNvPr id="18" name="Shape 15"/>
          <p:cNvSpPr/>
          <p:nvPr/>
        </p:nvSpPr>
        <p:spPr>
          <a:xfrm>
            <a:off x="6280190" y="5576411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354604" y="5613618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300" dirty="0"/>
          </a:p>
        </p:txBody>
      </p:sp>
      <p:sp>
        <p:nvSpPr>
          <p:cNvPr id="20" name="Text 17"/>
          <p:cNvSpPr/>
          <p:nvPr/>
        </p:nvSpPr>
        <p:spPr>
          <a:xfrm>
            <a:off x="7495818" y="564463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論文明確指出的下一步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7495818" y="6073854"/>
            <a:ext cx="6340793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Future Work 清楚提到</a:t>
            </a:r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特徵融合建模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:預期使用機器學習分類器(邏輯迴歸、Gradient Boosting、深度神經網路)整合頂尖指標,構建多維度綜合評估系統。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7495818" y="7085886"/>
            <a:ext cx="634079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基於本研究的發現,融合模型應優先整合 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margin, evt_k3, KL散度, entropy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等第一梯隊指標,預期性能將顯著超越任何單一特徵。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7087" y="348615"/>
            <a:ext cx="4584502" cy="396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Q4: 對其他語言和模型的泛化性?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507087" y="1061561"/>
            <a:ext cx="1901547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目前研究的範圍限制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07087" y="1425893"/>
            <a:ext cx="5260896" cy="190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單一語言</a:t>
            </a:r>
            <a:pPr algn="l" indent="0" marL="0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實驗僅在第二語言英語資料集上進行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507087" y="1660327"/>
            <a:ext cx="5260896" cy="190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單一模型</a:t>
            </a:r>
            <a:pPr algn="l" indent="0" marL="0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使用特定的聲學模型架構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507087" y="1964531"/>
            <a:ext cx="5260896" cy="190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這些限制是探索性研究的自然起點,但也突顯了後續驗證的必要性。</a:t>
            </a:r>
            <a:endParaRPr lang="en-US" sz="9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087" y="2297192"/>
            <a:ext cx="5260896" cy="526089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084927" y="1061561"/>
            <a:ext cx="1901547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理論上的泛化潛力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084927" y="1425893"/>
            <a:ext cx="8046006" cy="190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模型無關性 (Model-Agnostic)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6084927" y="1730097"/>
            <a:ext cx="8046006" cy="380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所有提出的統計方法本質上是對 logit 序列的數學分析,不依賴於特定的模型架構。無論是 Transformer-based 模型(如 Wav2Vec 2.0, Whisper)還是傳統 RNN/CNN 架構,只要輸出 logit 序列,這些方法就理論上適用。</a:t>
            </a:r>
            <a:endParaRPr lang="en-US" sz="950" dirty="0"/>
          </a:p>
        </p:txBody>
      </p:sp>
      <p:sp>
        <p:nvSpPr>
          <p:cNvPr id="11" name="Text 8"/>
          <p:cNvSpPr/>
          <p:nvPr/>
        </p:nvSpPr>
        <p:spPr>
          <a:xfrm>
            <a:off x="6084927" y="2224445"/>
            <a:ext cx="8046006" cy="190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跨語言相似性假設</a:t>
            </a: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6084927" y="2528649"/>
            <a:ext cx="8046006" cy="380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Logit 序列的統計特性(如峰值強度、區分度、分佈形狀)應該在不同語言中存在相似的物理意義。正確發音對應清晰的信心峰值,錯誤發音對應模糊的機率分佈,這種對應關係具有普遍性。</a:t>
            </a:r>
            <a:endParaRPr lang="en-US" sz="950" dirty="0"/>
          </a:p>
        </p:txBody>
      </p:sp>
      <p:sp>
        <p:nvSpPr>
          <p:cNvPr id="13" name="Text 10"/>
          <p:cNvSpPr/>
          <p:nvPr/>
        </p:nvSpPr>
        <p:spPr>
          <a:xfrm>
            <a:off x="507087" y="7890748"/>
            <a:ext cx="1901547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需要驗證的關鍵方向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507087" y="8318540"/>
            <a:ext cx="285155" cy="285155"/>
          </a:xfrm>
          <a:prstGeom prst="roundRect">
            <a:avLst>
              <a:gd name="adj" fmla="val 1867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54534" y="8342233"/>
            <a:ext cx="190143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918924" y="8362117"/>
            <a:ext cx="158460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跨語言驗證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918924" y="8636079"/>
            <a:ext cx="4021336" cy="380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在音素系統差異顯著的語言(如聲調語言:中文、泰文;音節複雜語言:日文)上測試方法的有效性。</a:t>
            </a:r>
            <a:endParaRPr lang="en-US" sz="950" dirty="0"/>
          </a:p>
        </p:txBody>
      </p:sp>
      <p:sp>
        <p:nvSpPr>
          <p:cNvPr id="18" name="Shape 15"/>
          <p:cNvSpPr/>
          <p:nvPr/>
        </p:nvSpPr>
        <p:spPr>
          <a:xfrm>
            <a:off x="5098613" y="8318540"/>
            <a:ext cx="285155" cy="285155"/>
          </a:xfrm>
          <a:prstGeom prst="roundRect">
            <a:avLst>
              <a:gd name="adj" fmla="val 1867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5146060" y="8342233"/>
            <a:ext cx="190143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5510451" y="8362117"/>
            <a:ext cx="158460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跨模型驗證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5510451" y="8636079"/>
            <a:ext cx="4021336" cy="380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在不同架構的聲學模型(HuBERT, Whisper, Conformer 等)上重複實驗,確認指標排名的穩定性。</a:t>
            </a:r>
            <a:endParaRPr lang="en-US" sz="950" dirty="0"/>
          </a:p>
        </p:txBody>
      </p:sp>
      <p:sp>
        <p:nvSpPr>
          <p:cNvPr id="22" name="Shape 19"/>
          <p:cNvSpPr/>
          <p:nvPr/>
        </p:nvSpPr>
        <p:spPr>
          <a:xfrm>
            <a:off x="9690140" y="8318540"/>
            <a:ext cx="285155" cy="285155"/>
          </a:xfrm>
          <a:prstGeom prst="roundRect">
            <a:avLst>
              <a:gd name="adj" fmla="val 1867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9737586" y="8342233"/>
            <a:ext cx="190143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1450" dirty="0"/>
          </a:p>
        </p:txBody>
      </p:sp>
      <p:sp>
        <p:nvSpPr>
          <p:cNvPr id="24" name="Text 21"/>
          <p:cNvSpPr/>
          <p:nvPr/>
        </p:nvSpPr>
        <p:spPr>
          <a:xfrm>
            <a:off x="10101977" y="8362117"/>
            <a:ext cx="158460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跨任務擴展</a:t>
            </a:r>
            <a:endParaRPr lang="en-US" sz="1200" dirty="0"/>
          </a:p>
        </p:txBody>
      </p:sp>
      <p:sp>
        <p:nvSpPr>
          <p:cNvPr id="25" name="Text 22"/>
          <p:cNvSpPr/>
          <p:nvPr/>
        </p:nvSpPr>
        <p:spPr>
          <a:xfrm>
            <a:off x="10101977" y="8636079"/>
            <a:ext cx="4021336" cy="380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將方法應用於更廣泛的評估任務,如聲調準確度評估、韻律自然度評估、流暢度評估等。</a:t>
            </a:r>
            <a:endParaRPr lang="en-US" sz="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9918"/>
            <a:ext cx="595372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全球化時代的語言學習挑戰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316010"/>
            <a:ext cx="357044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第二語言學習者的發音困境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886438"/>
            <a:ext cx="6279356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在全球化浪潮下,第二語言(L2)學習需求急遽增長。然而,發音始終是學習者面臨的最大挑戰之一。母語的語音系統會深刻影響第二語言的發音表現,導致許多學習者即使具備良好的文法與詞彙能力,仍難以達到自然流暢的發音水準。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5255657"/>
            <a:ext cx="6279356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傳統的人工發音評估不僅成本高昂、主觀性強,且難以大規模推廣。這使得電腦輔助發音訓練(CAPT)系統成為語言教育領域的關鍵技術突破點。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564874" y="331601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CAPT 系統的核心技術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564874" y="3886438"/>
            <a:ext cx="6279356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電腦輔助發音訓練系統依賴精準的發音評估技術,其中發音好壞度(Goodness of Pronunciation, GOP)分數是最核心的評估指標。GOP 能在音素層級進行細緻的錯誤檢測,為學習者提供即時、客觀的發音反饋。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4958001"/>
            <a:ext cx="6279356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然而,如何設計更準確、更穩健的 GOP 計算方法,仍是學術界與產業界持續探索的重要課題。</a:t>
            </a:r>
            <a:endParaRPr lang="en-US" sz="15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0334" y="549593"/>
            <a:ext cx="7015996" cy="601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Q5: 如何應用到實際 CAPT 系統?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334" y="2114312"/>
            <a:ext cx="4234815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2858" y="2884527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短期應用 (立即可行)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962858" y="3300889"/>
            <a:ext cx="3849767" cy="1155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直接替換 GOP 計算方法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在現有系統中,將傳統 Softmax-based GOP 替換為 mean_logit_margin 或 evt_k3,即可獲得性能提升,無需改動其他架構。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962858" y="4572238"/>
            <a:ext cx="3849767" cy="866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增強反饋細緻度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利用 entropy 量化「發音模糊度」,為學習者提供更具體的改進建議,例如「您的發音在某些音素上顯得猶豫不決」。</a:t>
            </a:r>
            <a:endParaRPr lang="en-US" sz="15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673" y="1825466"/>
            <a:ext cx="4234934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90198" y="2595682"/>
            <a:ext cx="2424827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中期應用 (需開發整合)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5390198" y="3012043"/>
            <a:ext cx="3849886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自適應指標選擇策略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5390198" y="3416498"/>
            <a:ext cx="3849886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追蹤用戶累積的發音樣本數量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5390198" y="3772852"/>
            <a:ext cx="3849886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少數據用戶(&lt; 3,000 筆) - 優先使用形狀特徵(峰度/偏度)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5390198" y="4418171"/>
            <a:ext cx="3849886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充足數據用戶(≥ 3,000 筆) - 切換至區分度指標(margin/evt_k3)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5390198" y="5111591"/>
            <a:ext cx="3849886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這種動態調整能確保在不同數據條件下都使用最優指標。</a:t>
            </a:r>
            <a:endParaRPr lang="en-US" sz="15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132" y="1536621"/>
            <a:ext cx="4234934" cy="11430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817656" y="2306836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長期應用 (研究導向)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9817656" y="2723198"/>
            <a:ext cx="3849886" cy="866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多指標融合智能評估系統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整合頂尖指標的機器學習分類器,從多個維度綜合判斷發音品質,提供接近專家級別的評估準確度。</a:t>
            </a:r>
            <a:endParaRPr lang="en-US" sz="1500" dirty="0"/>
          </a:p>
        </p:txBody>
      </p:sp>
      <p:sp>
        <p:nvSpPr>
          <p:cNvPr id="17" name="Text 12"/>
          <p:cNvSpPr/>
          <p:nvPr/>
        </p:nvSpPr>
        <p:spPr>
          <a:xfrm>
            <a:off x="9817656" y="3705582"/>
            <a:ext cx="3849886" cy="1155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個性化學習路徑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基於不同統計指標識別學習者的具體問題類型(如:信心不足型、發音不穩定型、音素混淆型),為每位學習者定制最適合的訓練計畫。</a:t>
            </a:r>
            <a:endParaRPr lang="en-US" sz="1500" dirty="0"/>
          </a:p>
        </p:txBody>
      </p:sp>
      <p:sp>
        <p:nvSpPr>
          <p:cNvPr id="18" name="Shape 13"/>
          <p:cNvSpPr/>
          <p:nvPr/>
        </p:nvSpPr>
        <p:spPr>
          <a:xfrm>
            <a:off x="770334" y="6098619"/>
            <a:ext cx="13089731" cy="1581388"/>
          </a:xfrm>
          <a:prstGeom prst="roundRect">
            <a:avLst>
              <a:gd name="adj" fmla="val 5115"/>
            </a:avLst>
          </a:prstGeom>
          <a:solidFill>
            <a:srgbClr val="C6E4EB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858" y="6357223"/>
            <a:ext cx="300871" cy="24062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456253" y="6339245"/>
            <a:ext cx="3182064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實務考量:效率與準確性的平衡</a:t>
            </a:r>
            <a:endParaRPr lang="en-US" sz="1850" dirty="0"/>
          </a:p>
        </p:txBody>
      </p:sp>
      <p:sp>
        <p:nvSpPr>
          <p:cNvPr id="21" name="Text 15"/>
          <p:cNvSpPr/>
          <p:nvPr/>
        </p:nvSpPr>
        <p:spPr>
          <a:xfrm>
            <a:off x="1456253" y="6832640"/>
            <a:ext cx="12211288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在實際部署時,需要根據硬體條件、實時性要求、用戶規模等因素,在計算複雜度與評估精度之間找到最佳平衡點。建議採用分層策略:實時反饋使用輕量級指標,詳細報告使用完整指標集。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8899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傳統 Softmax-based GOP 方法的根本限制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2256711"/>
            <a:ext cx="3679031" cy="2825472"/>
          </a:xfrm>
          <a:prstGeom prst="roundRect">
            <a:avLst>
              <a:gd name="adj" fmla="val 295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68" y="2462689"/>
            <a:ext cx="595313" cy="595313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479" y="2626281"/>
            <a:ext cx="267891" cy="26789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99768" y="32563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過度自信問題</a:t>
            </a:r>
            <a:endParaRPr lang="en-US" sz="1950" dirty="0"/>
          </a:p>
        </p:txBody>
      </p:sp>
      <p:sp>
        <p:nvSpPr>
          <p:cNvPr id="8" name="Text 3"/>
          <p:cNvSpPr/>
          <p:nvPr/>
        </p:nvSpPr>
        <p:spPr>
          <a:xfrm>
            <a:off x="999768" y="3685580"/>
            <a:ext cx="3267075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Softmax 函數會將機率分佈推向極端,導致模型對預測結果過度自信。即使是發音品質接近的音素,其機率值也會被強制拉開差距,造成評估失真。</a:t>
            </a:r>
            <a:endParaRPr lang="en-US" sz="1550" dirty="0"/>
          </a:p>
        </p:txBody>
      </p:sp>
      <p:sp>
        <p:nvSpPr>
          <p:cNvPr id="9" name="Shape 4"/>
          <p:cNvSpPr/>
          <p:nvPr/>
        </p:nvSpPr>
        <p:spPr>
          <a:xfrm>
            <a:off x="4671179" y="2256711"/>
            <a:ext cx="3679031" cy="2825472"/>
          </a:xfrm>
          <a:prstGeom prst="roundRect">
            <a:avLst>
              <a:gd name="adj" fmla="val 295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157" y="2462689"/>
            <a:ext cx="595313" cy="595313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0868" y="2626281"/>
            <a:ext cx="267891" cy="26789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877157" y="32563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梯度飽和現象</a:t>
            </a:r>
            <a:endParaRPr lang="en-US" sz="1950" dirty="0"/>
          </a:p>
        </p:txBody>
      </p:sp>
      <p:sp>
        <p:nvSpPr>
          <p:cNvPr id="13" name="Text 6"/>
          <p:cNvSpPr/>
          <p:nvPr/>
        </p:nvSpPr>
        <p:spPr>
          <a:xfrm>
            <a:off x="4877157" y="3685580"/>
            <a:ext cx="3267075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當機率值接近 0 或 1 時,Softmax 的梯度趨近於零,導致音素間的細微差異被壓縮。這種梯度飽和問題使得模型難以捕捉發音的細緻變化。</a:t>
            </a:r>
            <a:endParaRPr lang="en-US" sz="1550" dirty="0"/>
          </a:p>
        </p:txBody>
      </p:sp>
      <p:sp>
        <p:nvSpPr>
          <p:cNvPr id="14" name="Shape 7"/>
          <p:cNvSpPr/>
          <p:nvPr/>
        </p:nvSpPr>
        <p:spPr>
          <a:xfrm>
            <a:off x="793790" y="5280541"/>
            <a:ext cx="7556421" cy="2230160"/>
          </a:xfrm>
          <a:prstGeom prst="roundRect">
            <a:avLst>
              <a:gd name="adj" fmla="val 373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768" y="5486519"/>
            <a:ext cx="595313" cy="595313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3479" y="5650111"/>
            <a:ext cx="267891" cy="267891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99768" y="628019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細微偏差檢測困難</a:t>
            </a:r>
            <a:endParaRPr lang="en-US" sz="1950" dirty="0"/>
          </a:p>
        </p:txBody>
      </p:sp>
      <p:sp>
        <p:nvSpPr>
          <p:cNvPr id="18" name="Text 9"/>
          <p:cNvSpPr/>
          <p:nvPr/>
        </p:nvSpPr>
        <p:spPr>
          <a:xfrm>
            <a:off x="999768" y="6709410"/>
            <a:ext cx="7144464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由於機率分佈被過度壓縮,輕微的發音偏差往往無法在 GOP 分數中反映出來。這對於需要精細評估的進階學習者而言,是一個嚴重的限制。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9918"/>
            <a:ext cx="638032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Logit-based 方法的創新突破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316010"/>
            <a:ext cx="455033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Parikh et al. (2025) 的革命性提案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886438"/>
            <a:ext cx="4926568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研究者提出直接使用神經網路輸出層的未處理 logits,而非經過 Softmax 轉換後的機率值。這個看似簡單的改變,卻帶來了本質上的突破。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958001"/>
            <a:ext cx="4926568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Logits 保留了原始的判別資訊,避免了 Softmax 造成的資訊損失與梯度飽和問題,為更精準的發音評估開啟了新的可能性。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212086" y="3316010"/>
            <a:ext cx="391775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現有的 Logit-based 指標體系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6212086" y="3886438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GOP_MaxLogit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衡量模型對目標音素的峰值信心強度,反映最高預測信心的絕對水準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212086" y="4253508"/>
            <a:ext cx="763202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GOP_Margin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計算目標音素與次高候選音素之間的 logit 差距,量化模型判斷的區分度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6212086" y="4918234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GOP_Variance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評估 logit 序列的變異程度,反映發音過程的穩定性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6212086" y="5394484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這些指標從不同角度捕捉模型的預測特性,為發音評估提供了多元化的觀察視角。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4406"/>
            <a:ext cx="644985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現有方法忽略的關鍵資訊維度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1319"/>
            <a:ext cx="992267" cy="11907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84415" y="217967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過度依賴基本統計量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84415" y="2608898"/>
            <a:ext cx="1185219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現有方法主要關注單點統計(如最大值)與一階動差(均值、變異數),這些指標雖然重要,但僅能提供片面的資訊。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172063"/>
            <a:ext cx="992267" cy="11907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84415" y="337042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忽略時間序列結構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84415" y="3799642"/>
            <a:ext cx="1185219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Logit 序列本質上是一個時間序列,但現有方法多將其視為獨立樣本的集合,完全忽略了時間順序蘊含的動態資訊。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62807"/>
            <a:ext cx="992267" cy="11907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84415" y="456116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忽略分佈完整形狀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84415" y="4990386"/>
            <a:ext cx="1185219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統計分佈的對稱性、峰銳度、尾部特徵等形狀資訊,能揭示發音模式的深層特性,但這些資訊在傳統方法中被完全忽視。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1091446" y="6074450"/>
            <a:ext cx="371927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研究動機:超越均值與變異數!</a:t>
            </a:r>
            <a:endParaRPr lang="en-US" sz="2300" dirty="0"/>
          </a:p>
        </p:txBody>
      </p:sp>
      <p:sp>
        <p:nvSpPr>
          <p:cNvPr id="13" name="Text 8"/>
          <p:cNvSpPr/>
          <p:nvPr/>
        </p:nvSpPr>
        <p:spPr>
          <a:xfrm>
            <a:off x="1091446" y="6744176"/>
            <a:ext cx="1274516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我們需要一個更全面、更多維度的統計分析框架,來充分挖掘 logit 序列中隱藏的豐富資訊。</a:t>
            </a:r>
            <a:endParaRPr lang="en-US" sz="1550" dirty="0"/>
          </a:p>
        </p:txBody>
      </p:sp>
      <p:sp>
        <p:nvSpPr>
          <p:cNvPr id="14" name="Shape 9"/>
          <p:cNvSpPr/>
          <p:nvPr/>
        </p:nvSpPr>
        <p:spPr>
          <a:xfrm>
            <a:off x="793790" y="5776793"/>
            <a:ext cx="22860" cy="1488281"/>
          </a:xfrm>
          <a:prstGeom prst="rect">
            <a:avLst/>
          </a:prstGeom>
          <a:solidFill>
            <a:srgbClr val="95CCDA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295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研究目標與創新貢獻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79871"/>
            <a:ext cx="1304282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本研究提出一個系統性的多面向統計分析框架,從五個不同的角度深入探索 logit 序列的特性,為發音評估開闢新的技術路徑。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30077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15095"/>
            <a:ext cx="4215289" cy="228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3759994"/>
            <a:ext cx="267104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分佈形狀特徵(動差分析)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93790" y="4189214"/>
            <a:ext cx="4215289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利用偏度與峰度捕捉分佈的不對稱性與峰銳度,識別異常的發音模式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5207437" y="330077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5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437" y="3615095"/>
            <a:ext cx="4215408" cy="22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07437" y="375999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資訊理論特徵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207437" y="4189214"/>
            <a:ext cx="4215408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透過夏農熵與 KL 散度量化模型預測的不確定性,評估與理想狀態的偏離程度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9621203" y="330077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5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03" y="3615095"/>
            <a:ext cx="4215289" cy="2286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21203" y="375999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分佈擬合特徵(GMM)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9621203" y="4189214"/>
            <a:ext cx="4215289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使用高斯混合模型捕捉 logit 序列的多峰特性,精細描述多階段發音動態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793790" y="5131713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04</a:t>
            </a:r>
            <a:endParaRPr lang="en-US" sz="15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426154"/>
            <a:ext cx="6422112" cy="2286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93790" y="55909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時序穩定性特徵</a:t>
            </a:r>
            <a:endParaRPr lang="en-US" sz="1950" dirty="0"/>
          </a:p>
        </p:txBody>
      </p:sp>
      <p:sp>
        <p:nvSpPr>
          <p:cNvPr id="19" name="Text 13"/>
          <p:cNvSpPr/>
          <p:nvPr/>
        </p:nvSpPr>
        <p:spPr>
          <a:xfrm>
            <a:off x="793790" y="6020157"/>
            <a:ext cx="6422112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運用自相關分析評估 logit 序列的時間連續性,判斷發音的平滑穩定程度</a:t>
            </a:r>
            <a:endParaRPr lang="en-US" sz="1550" dirty="0"/>
          </a:p>
        </p:txBody>
      </p:sp>
      <p:sp>
        <p:nvSpPr>
          <p:cNvPr id="20" name="Text 14"/>
          <p:cNvSpPr/>
          <p:nvPr/>
        </p:nvSpPr>
        <p:spPr>
          <a:xfrm>
            <a:off x="7414260" y="5131713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05</a:t>
            </a:r>
            <a:endParaRPr lang="en-US" sz="1550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260" y="5426154"/>
            <a:ext cx="6422231" cy="2286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414260" y="55909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峰值穩健性特徵</a:t>
            </a:r>
            <a:endParaRPr lang="en-US" sz="1950" dirty="0"/>
          </a:p>
        </p:txBody>
      </p:sp>
      <p:sp>
        <p:nvSpPr>
          <p:cNvPr id="23" name="Text 16"/>
          <p:cNvSpPr/>
          <p:nvPr/>
        </p:nvSpPr>
        <p:spPr>
          <a:xfrm>
            <a:off x="7414260" y="6020157"/>
            <a:ext cx="642223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應用極值理論提升峰值估計的魯棒性,減少單一雜訊尖峰的干擾影響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2536"/>
            <a:ext cx="728972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方法一:分佈形狀特徵 — 動差分析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3586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偏度 (Skewness, S₁)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2929057"/>
            <a:ext cx="3536156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定義: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第三階標準化動差,衡量分佈相對於均值的不對稱程度。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3702963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物理意義: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4179213"/>
            <a:ext cx="3536156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highlight>
                  <a:srgbClr val="95CCDA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正偏度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右尾較長,表示信心值逐漸建立後迅速下降,可能反映發音起始階段的不穩定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5141595"/>
            <a:ext cx="3536156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highlight>
                  <a:srgbClr val="C3643D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負偏度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左尾較長,顯示相反的動態模式,可能暗示發音結尾階段的問題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5915501"/>
            <a:ext cx="3536156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異常的偏斜程度往往暗示不自然或不流暢的發音模式,為錯誤檢測提供重要線索。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821674" y="23586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峰度 (Kurtosis, S₂)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4821674" y="2929057"/>
            <a:ext cx="3536156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定義: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第四階標準化動差,衡量分佈的峰銳度與尾部厚度。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4821674" y="3702963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物理意義: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821674" y="4179213"/>
            <a:ext cx="3536156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highlight>
                  <a:srgbClr val="95CCDA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高峰度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分佈高度集中於中心,顯示模型對某一時刻的判斷極度自信,但可能伴隨極端離群值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4821674" y="5141595"/>
            <a:ext cx="3536156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highlight>
                  <a:srgbClr val="C3643D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低峰度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分佈較為平坦,表示信心值分散,可能反映發音過程的持續不確定性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4821674" y="5915501"/>
            <a:ext cx="3536156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峰度有效識別發音信心的集中或分散程度,對於區分清晰與模糊的發音特別有用。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1520"/>
            <a:ext cx="828198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方法二:資訊理論特徵 — 不確定性量化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698433"/>
            <a:ext cx="6422231" cy="3849648"/>
          </a:xfrm>
          <a:prstGeom prst="roundRect">
            <a:avLst>
              <a:gd name="adj" fmla="val 2850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930" y="2698433"/>
            <a:ext cx="91440" cy="38496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83588" y="2919651"/>
            <a:ext cx="415063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平均夏農熵 (Mean Shannon Entropy)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83588" y="3348871"/>
            <a:ext cx="591121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數學定義: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83588" y="3897630"/>
            <a:ext cx="5911215" cy="868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88" y="3897630"/>
            <a:ext cx="5911215" cy="86844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83588" y="5017175"/>
            <a:ext cx="591121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核心概念: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量化模型在整個發音過程中預測的平均不確定性。熵值越高,表示機率分散在多個候選音素上,暗示模型對判斷缺乏信心。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1083588" y="5731550"/>
            <a:ext cx="591121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應用價值: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高熵通常對應發音含糊不清或存在明顯錯誤,是檢測發音問題的有效指標。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7414379" y="2698433"/>
            <a:ext cx="6422231" cy="3849648"/>
          </a:xfrm>
          <a:prstGeom prst="roundRect">
            <a:avLst>
              <a:gd name="adj" fmla="val 2850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519" y="2698433"/>
            <a:ext cx="91440" cy="384964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704177" y="2919651"/>
            <a:ext cx="404062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平均 KL 散度 (Mean KL Divergence)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7704177" y="3348871"/>
            <a:ext cx="591121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數學定義: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衡量實際機率分佈 P(x_t) 與理想 one-hot 分佈 Q 之間的距離。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704177" y="4063246"/>
            <a:ext cx="5911215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核心概念: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KL 散度量化了模型預測與「完美發音」狀態的偏離程度。理想情況下,模型應以 100% 的機率預測正確音素,形成 one-hot 分佈。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7704177" y="5075277"/>
            <a:ext cx="591121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應用價值: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較大的 KL 散度直接反映發音品質的下降,為評估系統提供明確的量化標準。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35856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方法三:分佈擬合特徵 — 高斯混合模型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8720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核心假設與動機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3442454"/>
            <a:ext cx="3134082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Logit 序列往往呈現非單峰分佈特性,因為音素的發音過程本質上是多階段的動態變化: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4514017"/>
            <a:ext cx="3134082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1"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起始階段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發音器官從靜止狀態開始移動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5178743"/>
            <a:ext cx="3134082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穩定階段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發音器官達到目標構型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5843468"/>
            <a:ext cx="3134082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3"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結束階段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過渡到下一個音素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6319718"/>
            <a:ext cx="3134082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這種多階段特性使得 logit 分佈可能由多個潛在狀態混合而成。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419600" y="2872026"/>
            <a:ext cx="351901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高斯混合模型 (GMM) 建模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4419600" y="3442454"/>
            <a:ext cx="3938111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我們使用 GMM 擬合 K 個高斯分量,每個分量對應一個潛在的發音階段。模型參數包括: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4419600" y="4216360"/>
            <a:ext cx="393811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均值 (μₖ)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各階段的中心 logit 值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419600" y="4583430"/>
            <a:ext cx="393811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變異數 (σₖ²)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各階段的穩定性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4419600" y="4950500"/>
            <a:ext cx="393811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rgbClr val="64B8C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權重 (wₖ)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各階段的時長占比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4419600" y="5426750"/>
            <a:ext cx="3938111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這些參數共同構成豐富的特徵向量,能精細描述 logit 序列的多階段動態特性,為發音評估提供更深層的洞察。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2025-11-15T19:35:11Z</dcterms:created>
  <dcterms:modified xsi:type="dcterms:W3CDTF">2025-11-15T19:35:11Z</dcterms:modified>
</cp:coreProperties>
</file>